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919" r:id="rId2"/>
    <p:sldId id="684" r:id="rId3"/>
    <p:sldId id="520" r:id="rId4"/>
    <p:sldId id="521" r:id="rId5"/>
    <p:sldId id="922" r:id="rId6"/>
    <p:sldId id="524" r:id="rId7"/>
    <p:sldId id="526" r:id="rId8"/>
    <p:sldId id="527" r:id="rId9"/>
    <p:sldId id="528" r:id="rId10"/>
    <p:sldId id="894" r:id="rId11"/>
    <p:sldId id="895" r:id="rId12"/>
    <p:sldId id="896" r:id="rId13"/>
    <p:sldId id="897" r:id="rId14"/>
    <p:sldId id="898" r:id="rId15"/>
    <p:sldId id="899" r:id="rId16"/>
    <p:sldId id="907" r:id="rId17"/>
    <p:sldId id="901" r:id="rId18"/>
    <p:sldId id="994" r:id="rId19"/>
    <p:sldId id="909" r:id="rId20"/>
    <p:sldId id="910" r:id="rId21"/>
    <p:sldId id="562" r:id="rId22"/>
    <p:sldId id="563" r:id="rId23"/>
    <p:sldId id="564" r:id="rId24"/>
    <p:sldId id="912" r:id="rId25"/>
    <p:sldId id="567" r:id="rId26"/>
    <p:sldId id="568" r:id="rId27"/>
    <p:sldId id="569" r:id="rId28"/>
    <p:sldId id="683" r:id="rId29"/>
    <p:sldId id="923" r:id="rId30"/>
    <p:sldId id="924" r:id="rId31"/>
    <p:sldId id="925" r:id="rId32"/>
    <p:sldId id="573" r:id="rId33"/>
    <p:sldId id="995" r:id="rId34"/>
    <p:sldId id="996" r:id="rId35"/>
    <p:sldId id="997" r:id="rId36"/>
    <p:sldId id="998" r:id="rId37"/>
    <p:sldId id="999" r:id="rId38"/>
    <p:sldId id="918" r:id="rId39"/>
    <p:sldId id="581" r:id="rId4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微软雅黑" panose="020B0503020204020204" pitchFamily="34" charset="-122"/>
      <p:regular r:id="rId47"/>
      <p:bold r:id="rId48"/>
    </p:embeddedFont>
    <p:embeddedFont>
      <p:font typeface="楷体" panose="02010609060101010101" pitchFamily="49" charset="-122"/>
      <p:regular r:id="rId49"/>
    </p:embeddedFont>
    <p:embeddedFont>
      <p:font typeface="汉语拼音" panose="000B0604020202020204" pitchFamily="34" charset="0"/>
      <p:regular r:id="rId50"/>
    </p:embeddedFont>
    <p:embeddedFont>
      <p:font typeface="黑体" panose="02010609060101010101" pitchFamily="49" charset="-122"/>
      <p:regular r:id="rId51"/>
    </p:embeddedFont>
    <p:embeddedFont>
      <p:font typeface="Impact" panose="020B0806030902050204" pitchFamily="34" charset="0"/>
      <p:regular r:id="rId5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9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80" y="-102"/>
      </p:cViewPr>
      <p:guideLst>
        <p:guide orient="horz" pos="1620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A064EB3-5072-4C7E-9F0F-C8CFD0D6B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486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167827C-F33A-4E59-842B-36C793808B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25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246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246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2470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FCC418E-8B19-4A68-8DDD-81A39EDC8ED0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885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885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8854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347CB63-9063-4547-B4B2-D40CBE2945A5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3492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3493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3494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214B884-4A09-4080-B505-E6BE7A73C00F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451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451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4518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3C4488-E896-41EE-A641-EE47981C7723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5540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5541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5542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8F899DE-4AA3-4CDF-A0B9-B4190F008D43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656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656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6566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A5B6CEB-01F9-4823-9828-BACC336F2782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758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758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7590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643AAA-AF4D-4E0D-B808-59C0B7500DA0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9636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963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69638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59DF322-8544-4447-96F1-2428B95627B2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684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168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1686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396AD1B-DC9B-4C81-959C-4497D612C87C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782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782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>
                <a:latin typeface="Arial" pitchFamily="34" charset="0"/>
              </a:rPr>
              <a:t>状元成才路</a:t>
            </a:r>
          </a:p>
        </p:txBody>
      </p:sp>
      <p:sp>
        <p:nvSpPr>
          <p:cNvPr id="77830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A642340-1627-49AE-842E-8D8EA4445A65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67078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265116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819821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4770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439908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810101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96013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33399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01419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532391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88970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34639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3006890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16172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2465251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163762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671360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133890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032462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690596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454679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933638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6188661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219672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424753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16793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880025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69581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818149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4677060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566730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878743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42532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077749"/>
      </p:ext>
    </p:extLst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695162"/>
      </p:ext>
    </p:extLst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349069"/>
      </p:ext>
    </p:extLst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9341899"/>
      </p:ext>
    </p:extLst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57838"/>
      </p:ext>
    </p:extLst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2519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77017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18129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51945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31211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263696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timgsa.baidu.com/timg?image&amp;quality=80&amp;size=b9999_10000&amp;sec=1556110718625&amp;di=b7a283e17a058716896fd80243064a11&amp;imgtype=0&amp;src=http%3A%2F%2Fnewpic.jxnews.com.cn%2F0%2F11%2F50%2F31%2F11503153_530019.jpg"/>
          <p:cNvPicPr>
            <a:picLocks noChangeAspect="1" noChangeArrowheads="1"/>
          </p:cNvPicPr>
          <p:nvPr userDrawn="1"/>
        </p:nvPicPr>
        <p:blipFill>
          <a:blip r:embed="rId4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" y="8036"/>
            <a:ext cx="9146913" cy="513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70722" y="69850"/>
            <a:ext cx="224163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21</a:t>
            </a:r>
            <a:r>
              <a:rPr kumimoji="1" lang="zh-CN" altLang="en-US" sz="2800" b="1" baseline="30000" dirty="0" smtClean="0">
                <a:solidFill>
                  <a:srgbClr val="A11111"/>
                </a:solidFill>
                <a:latin typeface="宋体" pitchFamily="2" charset="-122"/>
              </a:rPr>
              <a:t>*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梦回繁华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276" r:id="rId1"/>
    <p:sldLayoutId id="2147489277" r:id="rId2"/>
    <p:sldLayoutId id="2147489278" r:id="rId3"/>
    <p:sldLayoutId id="2147489279" r:id="rId4"/>
    <p:sldLayoutId id="2147489280" r:id="rId5"/>
    <p:sldLayoutId id="2147489281" r:id="rId6"/>
    <p:sldLayoutId id="2147489282" r:id="rId7"/>
    <p:sldLayoutId id="2147489413" r:id="rId8"/>
    <p:sldLayoutId id="2147489283" r:id="rId9"/>
    <p:sldLayoutId id="2147489284" r:id="rId10"/>
    <p:sldLayoutId id="2147489285" r:id="rId11"/>
    <p:sldLayoutId id="2147489286" r:id="rId12"/>
    <p:sldLayoutId id="2147489287" r:id="rId13"/>
    <p:sldLayoutId id="2147489288" r:id="rId14"/>
    <p:sldLayoutId id="2147489289" r:id="rId15"/>
    <p:sldLayoutId id="2147489290" r:id="rId16"/>
    <p:sldLayoutId id="2147489291" r:id="rId17"/>
    <p:sldLayoutId id="2147489292" r:id="rId18"/>
    <p:sldLayoutId id="2147489293" r:id="rId19"/>
    <p:sldLayoutId id="2147489294" r:id="rId20"/>
    <p:sldLayoutId id="2147489295" r:id="rId21"/>
    <p:sldLayoutId id="2147489296" r:id="rId22"/>
    <p:sldLayoutId id="2147489297" r:id="rId23"/>
    <p:sldLayoutId id="2147489298" r:id="rId24"/>
    <p:sldLayoutId id="2147489299" r:id="rId25"/>
    <p:sldLayoutId id="2147489300" r:id="rId26"/>
    <p:sldLayoutId id="2147489301" r:id="rId27"/>
    <p:sldLayoutId id="2147489302" r:id="rId28"/>
    <p:sldLayoutId id="2147489303" r:id="rId29"/>
    <p:sldLayoutId id="2147489304" r:id="rId30"/>
    <p:sldLayoutId id="2147489305" r:id="rId31"/>
    <p:sldLayoutId id="2147489307" r:id="rId32"/>
    <p:sldLayoutId id="2147489308" r:id="rId33"/>
    <p:sldLayoutId id="2147489309" r:id="rId34"/>
    <p:sldLayoutId id="2147489310" r:id="rId35"/>
    <p:sldLayoutId id="2147489311" r:id="rId36"/>
    <p:sldLayoutId id="2147489313" r:id="rId37"/>
    <p:sldLayoutId id="2147489314" r:id="rId38"/>
    <p:sldLayoutId id="2147489315" r:id="rId39"/>
    <p:sldLayoutId id="2147489316" r:id="rId40"/>
    <p:sldLayoutId id="2147489317" r:id="rId41"/>
    <p:sldLayoutId id="2147489318" r:id="rId42"/>
    <p:sldLayoutId id="2147489319" r:id="rId43"/>
    <p:sldLayoutId id="2147489320" r:id="rId4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timg (3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563"/>
            <a:ext cx="91440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文本框 99"/>
          <p:cNvSpPr txBox="1">
            <a:spLocks noChangeArrowheads="1"/>
          </p:cNvSpPr>
          <p:nvPr/>
        </p:nvSpPr>
        <p:spPr bwMode="auto">
          <a:xfrm>
            <a:off x="719386" y="979488"/>
            <a:ext cx="77052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宋体" panose="02010600030101010101" pitchFamily="2" charset="-122"/>
              </a:rPr>
              <a:t>通读课文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用简洁的语言概括本文的主要内容。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7544" y="2066925"/>
            <a:ext cx="813690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介绍《清明上河图》这一国宝级画作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描摹北宋时期繁华的市井风情。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99"/>
          <p:cNvSpPr txBox="1">
            <a:spLocks noChangeArrowheads="1"/>
          </p:cNvSpPr>
          <p:nvPr/>
        </p:nvSpPr>
        <p:spPr bwMode="auto">
          <a:xfrm>
            <a:off x="467544" y="701675"/>
            <a:ext cx="8136904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读</a:t>
            </a:r>
            <a:r>
              <a:rPr lang="zh-CN" altLang="en-US" sz="2800" b="1" dirty="0">
                <a:latin typeface="宋体" panose="02010600030101010101" pitchFamily="2" charset="-122"/>
              </a:rPr>
              <a:t>课文，</a:t>
            </a:r>
            <a:r>
              <a:rPr lang="zh-CN" altLang="zh-CN" sz="2800" b="1" dirty="0">
                <a:latin typeface="宋体" panose="02010600030101010101" pitchFamily="2" charset="-122"/>
              </a:rPr>
              <a:t>找一找文章从哪些方面介绍了《清明上河图》。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59632" y="2481739"/>
            <a:ext cx="1800200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作画时间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8336" y="2481739"/>
            <a:ext cx="1627369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描绘的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主要内容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44208" y="2678599"/>
            <a:ext cx="906017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价值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99"/>
          <p:cNvSpPr txBox="1">
            <a:spLocks noChangeArrowheads="1"/>
          </p:cNvSpPr>
          <p:nvPr/>
        </p:nvSpPr>
        <p:spPr bwMode="auto">
          <a:xfrm>
            <a:off x="430530" y="467122"/>
            <a:ext cx="817391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宋体" panose="02010600030101010101" pitchFamily="2" charset="-122"/>
              </a:rPr>
              <a:t>《清明上河图》描绘的主要内容是什么</a:t>
            </a:r>
            <a:r>
              <a:rPr lang="zh-CN" altLang="en-US" sz="2800" b="1" dirty="0">
                <a:latin typeface="宋体" panose="02010600030101010101" pitchFamily="2" charset="-122"/>
              </a:rPr>
              <a:t>？（</a:t>
            </a:r>
            <a:r>
              <a:rPr lang="zh-CN" altLang="zh-CN" sz="2800" b="1" dirty="0">
                <a:latin typeface="宋体" panose="02010600030101010101" pitchFamily="2" charset="-122"/>
              </a:rPr>
              <a:t>用文中的一句话概括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552" y="4265612"/>
            <a:ext cx="84969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北宋京城汴梁从城郊、汴河到城内街市的繁华景象。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b="24699"/>
          <a:stretch>
            <a:fillRect/>
          </a:stretch>
        </p:blipFill>
        <p:spPr bwMode="auto">
          <a:xfrm>
            <a:off x="1043607" y="1537891"/>
            <a:ext cx="6912769" cy="2641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99"/>
          <p:cNvSpPr txBox="1">
            <a:spLocks noChangeArrowheads="1"/>
          </p:cNvSpPr>
          <p:nvPr/>
        </p:nvSpPr>
        <p:spPr bwMode="auto">
          <a:xfrm>
            <a:off x="499269" y="676275"/>
            <a:ext cx="81454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作者是按怎样的顺序介绍《清明上河图》的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  <a:r>
              <a:rPr lang="zh-CN" altLang="zh-CN" sz="2800" b="1" dirty="0">
                <a:latin typeface="宋体" panose="02010600030101010101" pitchFamily="2" charset="-122"/>
              </a:rPr>
              <a:t>为什么这样写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  <a:endParaRPr lang="en-US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5294" y="3435846"/>
            <a:ext cx="844718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好处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可以清晰地展现画面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使读者思路清晰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2.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能恰当地把《清明上河图》的雄伟、美丽及其能成为中国画的骄傲的原因交代清楚。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135275" y="1563638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作者按空间顺序进行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介绍的。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310139"/>
            <a:ext cx="2016224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开卷处汴京近郊风光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0595" y="2310139"/>
            <a:ext cx="2326785" cy="892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中段是汴河两岸的繁华景象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44208" y="2310139"/>
            <a:ext cx="2304256" cy="8925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后段描写汴梁市区的街道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699792" y="2643758"/>
            <a:ext cx="432048" cy="288032"/>
          </a:xfrm>
          <a:prstGeom prst="rightArrow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824711" y="2612399"/>
            <a:ext cx="432048" cy="288032"/>
          </a:xfrm>
          <a:prstGeom prst="rightArrow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99"/>
          <p:cNvSpPr txBox="1">
            <a:spLocks noChangeArrowheads="1"/>
          </p:cNvSpPr>
          <p:nvPr/>
        </p:nvSpPr>
        <p:spPr bwMode="auto">
          <a:xfrm>
            <a:off x="1423405" y="755650"/>
            <a:ext cx="62971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宋体" panose="02010600030101010101" pitchFamily="2" charset="-122"/>
              </a:rPr>
              <a:t>结合具体内容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理清全文的说明顺序。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0064" y="1479401"/>
            <a:ext cx="808387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本文先从北宋的绘画题材的转变说起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引出说明对象——《清明上河图》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接着对这幅巨画的作者作了简单的介绍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接下来又按照空间顺序具体介绍了《清明上河图》的规模、内容等知识。最后对画作价值又作了介绍。</a:t>
            </a: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就全文而言，使用了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由表及里的逻辑顺序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459769" y="483518"/>
            <a:ext cx="8224464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    课文详写了哪些内容，略写了哪些内容？为什么这样安排？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9769" y="1563638"/>
            <a:ext cx="8224464" cy="12926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详写：画的内容，画的艺术特色及地位。</a:t>
            </a:r>
          </a:p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略写：张择端的生平，画的整体特点。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介绍画的内容时详写了汴河虹桥，略写了其它内容。</a:t>
            </a: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59768" y="2999149"/>
            <a:ext cx="8224465" cy="16927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详写画作内容体现了作者的写作目的，内容是画作的核心；详写它的艺术特色和成就能突出《清明上河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图》的价值和历史地位。这样安排，疏密有致，使文章中心和重点突出，读者很容易学到知识，了解事物。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67544" y="592113"/>
            <a:ext cx="792088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课文主要采用了哪些说明方法？有什么表达效果？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250851"/>
            <a:ext cx="8208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列举确数，说明画作尺寸，语言准确。列举约数，说明画面中的人数，表达稳妥。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直接引用文献，用来说明画家生平和画面内容的写实性，既清楚，又权威。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打比方。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用来说明不太容易解说的内容，将专业性强的内容解说得通俗易懂，带来艺术感。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摹状貌。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着力描摹画面的整体和细节，化静为动，将画面转化为一个个生活场景。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476057" y="483518"/>
            <a:ext cx="819188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latin typeface="宋体" panose="02010600030101010101" pitchFamily="2" charset="-122"/>
                <a:cs typeface="汉语拼音" panose="000B0604020202020204" pitchFamily="34" charset="0"/>
              </a:rPr>
              <a:t>    本文的语言既平实准确又典雅生动。请结合具体的语句作简要的分析。</a:t>
            </a:r>
          </a:p>
        </p:txBody>
      </p:sp>
      <p:grpSp>
        <p:nvGrpSpPr>
          <p:cNvPr id="1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76056" y="1347614"/>
            <a:ext cx="8191887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张择端画的《清明上河图》，绢本，设色，纵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24.8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厘米，横52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8.7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476057" y="2255262"/>
            <a:ext cx="819188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此句属于平实说明，通过数字具体准确地介绍了画卷的纵横。</a:t>
            </a: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476057" y="4055462"/>
            <a:ext cx="819188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语言典雅生动，运用比喻的修辞手法，把画卷比作乐章，形象地表明了画卷疏密相间、错落有致的特点。</a:t>
            </a:r>
          </a:p>
        </p:txBody>
      </p: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476056" y="3147814"/>
            <a:ext cx="8191887" cy="8925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整个长卷犹如一部乐章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由慢板、柔板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逐渐进入快板、紧板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转而进入尾声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留下无尽的回味。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431416" y="700088"/>
            <a:ext cx="8281169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    为什么要用一整段（第</a:t>
            </a:r>
            <a:r>
              <a:rPr lang="en-US" altLang="zh-CN" sz="2800" b="1" dirty="0">
                <a:latin typeface="宋体" pitchFamily="2" charset="-122"/>
              </a:rPr>
              <a:t>2</a:t>
            </a:r>
            <a:r>
              <a:rPr lang="zh-CN" altLang="en-US" sz="2800" b="1" dirty="0">
                <a:latin typeface="宋体" pitchFamily="2" charset="-122"/>
              </a:rPr>
              <a:t>段）来介绍张择端及其创作动机？</a:t>
            </a:r>
          </a:p>
        </p:txBody>
      </p:sp>
      <p:sp>
        <p:nvSpPr>
          <p:cNvPr id="35844" name="TextBox 1"/>
          <p:cNvSpPr txBox="1">
            <a:spLocks noChangeArrowheads="1"/>
          </p:cNvSpPr>
          <p:nvPr/>
        </p:nvSpPr>
        <p:spPr bwMode="auto">
          <a:xfrm>
            <a:off x="414654" y="1923678"/>
            <a:ext cx="840581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这是一种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“知人论世”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的写法。画作创作的年代距今已经久远，作者张择端又“生卒年不详”，若不尽量弄清楚他的身世和创作动机，就不可能了解这幅画作的真正价值。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99"/>
          <p:cNvSpPr txBox="1">
            <a:spLocks noChangeArrowheads="1"/>
          </p:cNvSpPr>
          <p:nvPr/>
        </p:nvSpPr>
        <p:spPr bwMode="auto">
          <a:xfrm>
            <a:off x="539552" y="844550"/>
            <a:ext cx="8064896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作者</a:t>
            </a:r>
            <a:r>
              <a:rPr lang="zh-CN" altLang="en-US" sz="2800" b="1" dirty="0">
                <a:latin typeface="宋体" panose="02010600030101010101" pitchFamily="2" charset="-122"/>
              </a:rPr>
              <a:t>在</a:t>
            </a:r>
            <a:r>
              <a:rPr lang="zh-CN" altLang="zh-CN" sz="2800" b="1" dirty="0">
                <a:latin typeface="宋体" panose="02010600030101010101" pitchFamily="2" charset="-122"/>
              </a:rPr>
              <a:t>写《清明上河图》</a:t>
            </a:r>
            <a:r>
              <a:rPr lang="zh-CN" altLang="en-US" sz="2800" b="1" dirty="0">
                <a:latin typeface="宋体" panose="02010600030101010101" pitchFamily="2" charset="-122"/>
              </a:rPr>
              <a:t>时，</a:t>
            </a:r>
            <a:r>
              <a:rPr lang="zh-CN" altLang="zh-CN" sz="2800" b="1" dirty="0">
                <a:latin typeface="宋体" panose="02010600030101010101" pitchFamily="2" charset="-122"/>
              </a:rPr>
              <a:t>列举《东京梦华录》有什么用意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  <a:endParaRPr lang="en-US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552" y="2064007"/>
            <a:ext cx="8064896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作者列举《东京梦华录》是为了说明《清明上河图》是一幅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写实性很强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的作品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画中所绘景物与文献中有关汴梁的记载基本一致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画中丰富的内容有着文字无法取代的历史价值。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468313" y="915988"/>
            <a:ext cx="820737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说说图中描绘了一幅怎样的生活场景。你认为这个场景发生在哪个朝代呢？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今天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我们一起学习课文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跟随作者一起欣赏张择端的《清明上河图》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领略宋朝的繁华生活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88024" y="1403940"/>
            <a:ext cx="403244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文题指明了本文要说明的内容不是现在的繁荣热闹的景象，而是北宋时期的繁华热闹的景象。</a:t>
            </a:r>
          </a:p>
        </p:txBody>
      </p:sp>
      <p:sp>
        <p:nvSpPr>
          <p:cNvPr id="37892" name="文本框 7"/>
          <p:cNvSpPr txBox="1">
            <a:spLocks noChangeArrowheads="1"/>
          </p:cNvSpPr>
          <p:nvPr/>
        </p:nvSpPr>
        <p:spPr bwMode="auto">
          <a:xfrm>
            <a:off x="1958020" y="567139"/>
            <a:ext cx="522796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latin typeface="宋体" panose="02010600030101010101" pitchFamily="2" charset="-122"/>
              </a:rPr>
              <a:t>怎样理解文章题目《梦回繁华》？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/>
          <p:cNvSpPr/>
          <p:nvPr/>
        </p:nvSpPr>
        <p:spPr>
          <a:xfrm>
            <a:off x="1578693" y="2463800"/>
            <a:ext cx="2921299" cy="684014"/>
          </a:xfrm>
          <a:prstGeom prst="wedgeRoundRectCallout">
            <a:avLst>
              <a:gd name="adj1" fmla="val -2337"/>
              <a:gd name="adj2" fmla="val -85177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繁荣热闹，通常形容地方经济的发达</a:t>
            </a:r>
          </a:p>
        </p:txBody>
      </p:sp>
      <p:sp>
        <p:nvSpPr>
          <p:cNvPr id="2" name="矩形 1"/>
          <p:cNvSpPr/>
          <p:nvPr/>
        </p:nvSpPr>
        <p:spPr>
          <a:xfrm>
            <a:off x="1806881" y="174372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梦回</a:t>
            </a: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繁华</a:t>
            </a:r>
            <a:endParaRPr lang="zh-CN" altLang="en-US" u="sng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27584" y="1239664"/>
            <a:ext cx="2563473" cy="412750"/>
          </a:xfrm>
          <a:prstGeom prst="wedgeRoundRectCallout">
            <a:avLst>
              <a:gd name="adj1" fmla="val 7706"/>
              <a:gd name="adj2" fmla="val 10707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梦中回到某个地方</a:t>
            </a: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323528" y="3357448"/>
            <a:ext cx="8496944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深层含义：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反映了南宋人民渴望国家统一，回到当年繁华太平年代的强烈愿望；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表达了对我国古代繁荣的经济、文化的热爱和赞美；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让我们回忆古文明的灿烂，希望我们的下一代继承并弘扬这种繁华。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2" grpId="0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521569" y="1406262"/>
            <a:ext cx="810086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66725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本文介绍了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清明上河图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这幅国宝级画作，描绘了北宋时期繁华的市井生活，深化了人们对当时社会风貌的理解，丰富了人们对当时人民生活的想象。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45977" y="1419225"/>
            <a:ext cx="845204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文化遗产浓缩了历史文化的精华，是一个时代、一个民族文化的象征，记载着先人的智慧、情感和创造力，是最具说服力的历史文化见证和化石。我们要将这些文化遗产传承下去。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2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39713" y="1191979"/>
            <a:ext cx="8064574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清明上河图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人物繁多，场景复杂，但本文介绍的文字却条理分明，细腻具体，并且挖掘出画面背后的社会历史内涵，非常难能可贵。文章运用了大量的四字短语，不仅概括力强，而且使文章的语言典雅而富有韵味。</a:t>
            </a:r>
          </a:p>
        </p:txBody>
      </p:sp>
      <p:sp>
        <p:nvSpPr>
          <p:cNvPr id="41988" name="矩形 2"/>
          <p:cNvSpPr>
            <a:spLocks noChangeArrowheads="1"/>
          </p:cNvSpPr>
          <p:nvPr/>
        </p:nvSpPr>
        <p:spPr bwMode="auto">
          <a:xfrm>
            <a:off x="467544" y="555526"/>
            <a:ext cx="39870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条理分明，细腻具体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文本框 3"/>
          <p:cNvSpPr txBox="1">
            <a:spLocks noChangeArrowheads="1"/>
          </p:cNvSpPr>
          <p:nvPr/>
        </p:nvSpPr>
        <p:spPr bwMode="auto">
          <a:xfrm>
            <a:off x="1287836" y="1707654"/>
            <a:ext cx="47585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梦回繁华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051721" y="1059582"/>
            <a:ext cx="490538" cy="3096046"/>
          </a:xfrm>
          <a:prstGeom prst="leftBrace">
            <a:avLst>
              <a:gd name="adj1" fmla="val 5085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4038" name="文本框 7"/>
          <p:cNvSpPr txBox="1">
            <a:spLocks noChangeArrowheads="1"/>
          </p:cNvSpPr>
          <p:nvPr/>
        </p:nvSpPr>
        <p:spPr bwMode="auto">
          <a:xfrm>
            <a:off x="4113313" y="1707654"/>
            <a:ext cx="20036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繁而不乱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长而不冗</a:t>
            </a:r>
          </a:p>
        </p:txBody>
      </p:sp>
      <p:sp>
        <p:nvSpPr>
          <p:cNvPr id="44039" name="文本框 8"/>
          <p:cNvSpPr txBox="1">
            <a:spLocks noChangeArrowheads="1"/>
          </p:cNvSpPr>
          <p:nvPr/>
        </p:nvSpPr>
        <p:spPr bwMode="auto">
          <a:xfrm>
            <a:off x="3635897" y="946150"/>
            <a:ext cx="30495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《清明上河图》</a:t>
            </a:r>
          </a:p>
        </p:txBody>
      </p:sp>
      <p:sp>
        <p:nvSpPr>
          <p:cNvPr id="44040" name="文本框 9"/>
          <p:cNvSpPr txBox="1">
            <a:spLocks noChangeArrowheads="1"/>
          </p:cNvSpPr>
          <p:nvPr/>
        </p:nvSpPr>
        <p:spPr bwMode="auto">
          <a:xfrm>
            <a:off x="2620046" y="3781425"/>
            <a:ext cx="1611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</a:p>
        </p:txBody>
      </p:sp>
      <p:sp>
        <p:nvSpPr>
          <p:cNvPr id="44041" name="文本框 10"/>
          <p:cNvSpPr txBox="1">
            <a:spLocks noChangeArrowheads="1"/>
          </p:cNvSpPr>
          <p:nvPr/>
        </p:nvSpPr>
        <p:spPr bwMode="auto">
          <a:xfrm>
            <a:off x="2620046" y="2835805"/>
            <a:ext cx="16113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</a:p>
        </p:txBody>
      </p:sp>
      <p:sp>
        <p:nvSpPr>
          <p:cNvPr id="44042" name="文本框 11"/>
          <p:cNvSpPr txBox="1">
            <a:spLocks noChangeArrowheads="1"/>
          </p:cNvSpPr>
          <p:nvPr/>
        </p:nvSpPr>
        <p:spPr bwMode="auto">
          <a:xfrm>
            <a:off x="2620046" y="1890184"/>
            <a:ext cx="1611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</a:t>
            </a:r>
          </a:p>
        </p:txBody>
      </p:sp>
      <p:sp>
        <p:nvSpPr>
          <p:cNvPr id="44043" name="文本框 12"/>
          <p:cNvSpPr txBox="1">
            <a:spLocks noChangeArrowheads="1"/>
          </p:cNvSpPr>
          <p:nvPr/>
        </p:nvSpPr>
        <p:spPr bwMode="auto">
          <a:xfrm>
            <a:off x="2620046" y="946150"/>
            <a:ext cx="16113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对象</a:t>
            </a:r>
          </a:p>
        </p:txBody>
      </p:sp>
      <p:sp>
        <p:nvSpPr>
          <p:cNvPr id="44044" name="文本框 13"/>
          <p:cNvSpPr txBox="1">
            <a:spLocks noChangeArrowheads="1"/>
          </p:cNvSpPr>
          <p:nvPr/>
        </p:nvSpPr>
        <p:spPr bwMode="auto">
          <a:xfrm>
            <a:off x="3826670" y="3781425"/>
            <a:ext cx="21134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赞叹、自豪</a:t>
            </a:r>
          </a:p>
        </p:txBody>
      </p:sp>
      <p:sp>
        <p:nvSpPr>
          <p:cNvPr id="44045" name="文本框 14"/>
          <p:cNvSpPr txBox="1">
            <a:spLocks noChangeArrowheads="1"/>
          </p:cNvSpPr>
          <p:nvPr/>
        </p:nvSpPr>
        <p:spPr bwMode="auto">
          <a:xfrm>
            <a:off x="4109369" y="2643758"/>
            <a:ext cx="117737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平实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典雅</a:t>
            </a:r>
          </a:p>
        </p:txBody>
      </p:sp>
      <p:sp>
        <p:nvSpPr>
          <p:cNvPr id="44046" name="文本框 15"/>
          <p:cNvSpPr txBox="1">
            <a:spLocks noChangeArrowheads="1"/>
          </p:cNvSpPr>
          <p:nvPr/>
        </p:nvSpPr>
        <p:spPr bwMode="auto">
          <a:xfrm>
            <a:off x="6365851" y="2787774"/>
            <a:ext cx="18785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详略得当</a:t>
            </a:r>
          </a:p>
        </p:txBody>
      </p:sp>
      <p:sp>
        <p:nvSpPr>
          <p:cNvPr id="44047" name="文本框 16"/>
          <p:cNvSpPr txBox="1">
            <a:spLocks noChangeArrowheads="1"/>
          </p:cNvSpPr>
          <p:nvPr/>
        </p:nvSpPr>
        <p:spPr bwMode="auto">
          <a:xfrm>
            <a:off x="6365851" y="1792945"/>
            <a:ext cx="19505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条理清晰</a:t>
            </a:r>
          </a:p>
        </p:txBody>
      </p:sp>
      <p:grpSp>
        <p:nvGrpSpPr>
          <p:cNvPr id="19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8" name="左大括号 17"/>
          <p:cNvSpPr/>
          <p:nvPr/>
        </p:nvSpPr>
        <p:spPr>
          <a:xfrm>
            <a:off x="3635897" y="1779662"/>
            <a:ext cx="245269" cy="830602"/>
          </a:xfrm>
          <a:prstGeom prst="leftBrace">
            <a:avLst>
              <a:gd name="adj1" fmla="val 5085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" name="左大括号 22"/>
          <p:cNvSpPr/>
          <p:nvPr/>
        </p:nvSpPr>
        <p:spPr>
          <a:xfrm>
            <a:off x="3635896" y="2749260"/>
            <a:ext cx="245269" cy="830602"/>
          </a:xfrm>
          <a:prstGeom prst="leftBrace">
            <a:avLst>
              <a:gd name="adj1" fmla="val 5085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4" name="左大括号 23"/>
          <p:cNvSpPr/>
          <p:nvPr/>
        </p:nvSpPr>
        <p:spPr>
          <a:xfrm rot="10800000">
            <a:off x="5910908" y="1741148"/>
            <a:ext cx="245269" cy="830602"/>
          </a:xfrm>
          <a:prstGeom prst="leftBrace">
            <a:avLst>
              <a:gd name="adj1" fmla="val 5085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5" name="左大括号 24"/>
          <p:cNvSpPr/>
          <p:nvPr/>
        </p:nvSpPr>
        <p:spPr>
          <a:xfrm rot="10800000">
            <a:off x="5932661" y="2705510"/>
            <a:ext cx="245269" cy="830602"/>
          </a:xfrm>
          <a:prstGeom prst="leftBrace">
            <a:avLst>
              <a:gd name="adj1" fmla="val 5085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35"/>
          <p:cNvSpPr>
            <a:spLocks noChangeArrowheads="1"/>
          </p:cNvSpPr>
          <p:nvPr/>
        </p:nvSpPr>
        <p:spPr bwMode="auto">
          <a:xfrm>
            <a:off x="467296" y="627534"/>
            <a:ext cx="734506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下列</a:t>
            </a:r>
            <a:r>
              <a:rPr lang="zh-CN" altLang="en-US" sz="2800" b="1" dirty="0">
                <a:latin typeface="宋体" panose="02010600030101010101" pitchFamily="2" charset="-122"/>
              </a:rPr>
              <a:t>画线</a:t>
            </a:r>
            <a:r>
              <a:rPr lang="zh-CN" altLang="zh-CN" sz="2800" b="1" dirty="0">
                <a:latin typeface="宋体" panose="02010600030101010101" pitchFamily="2" charset="-122"/>
              </a:rPr>
              <a:t>字的注音有误的一项是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5060" name="矩形 18"/>
          <p:cNvSpPr>
            <a:spLocks noChangeArrowheads="1"/>
          </p:cNvSpPr>
          <p:nvPr/>
        </p:nvSpPr>
        <p:spPr bwMode="auto">
          <a:xfrm>
            <a:off x="467544" y="1347614"/>
            <a:ext cx="799236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汴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/>
                <a:ea typeface="楷体" pitchFamily="49" charset="-122"/>
                <a:cs typeface="汉语拼音" panose="000B0604020202020204" pitchFamily="34" charset="0"/>
              </a:rPr>
              <a:t>biàn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拓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tuò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题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bá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擅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shàn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跋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bá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竹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gāo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沉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tán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田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chóu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冗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chén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岔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遒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劲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qiú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guō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44208" y="627534"/>
            <a:ext cx="360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矩形 9"/>
          <p:cNvSpPr>
            <a:spLocks noChangeArrowheads="1"/>
          </p:cNvSpPr>
          <p:nvPr/>
        </p:nvSpPr>
        <p:spPr bwMode="auto">
          <a:xfrm>
            <a:off x="431540" y="1419622"/>
            <a:ext cx="828092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公园里赏花的人们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　　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肩挨肩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脚碰脚。形容人很多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很拥挤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一到秋天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人们都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形容人、车等往来不断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前后相接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地来到此地观赏枫叶。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46726" y="1457722"/>
            <a:ext cx="2016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摩肩接踵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84067" y="2784386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络绎不绝</a:t>
            </a:r>
          </a:p>
        </p:txBody>
      </p:sp>
      <p:grpSp>
        <p:nvGrpSpPr>
          <p:cNvPr id="1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39552" y="699542"/>
            <a:ext cx="3778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0D0D0D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根据语境填写成语。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矩形 1"/>
          <p:cNvSpPr>
            <a:spLocks noChangeArrowheads="1"/>
          </p:cNvSpPr>
          <p:nvPr/>
        </p:nvSpPr>
        <p:spPr bwMode="auto">
          <a:xfrm>
            <a:off x="539874" y="555526"/>
            <a:ext cx="6840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</a:rPr>
              <a:t>下列句子中没有语病的一项是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43724" y="555526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109" name="矩形 12"/>
          <p:cNvSpPr>
            <a:spLocks noChangeArrowheads="1"/>
          </p:cNvSpPr>
          <p:nvPr/>
        </p:nvSpPr>
        <p:spPr bwMode="auto">
          <a:xfrm>
            <a:off x="539428" y="1203598"/>
            <a:ext cx="8065144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通过开展经典诵读等活动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让我们深切领悟到了传统文化的魅力。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磁悬浮快线连接长沙火车南站和黄花机场两大交通枢纽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全长大约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千米左右。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四川广元沉船事故导致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人罹难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为了避免沉船事故不再发生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有关部门强化了安全管理措施。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《清明上河图》采用了中国传统绘画特有的手卷形式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以移动的视点摄取对象。</a:t>
            </a:r>
          </a:p>
        </p:txBody>
      </p:sp>
      <p:grpSp>
        <p:nvGrpSpPr>
          <p:cNvPr id="1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1"/>
          <p:cNvSpPr>
            <a:spLocks noChangeArrowheads="1"/>
          </p:cNvSpPr>
          <p:nvPr/>
        </p:nvSpPr>
        <p:spPr bwMode="auto">
          <a:xfrm>
            <a:off x="489137" y="1059577"/>
            <a:ext cx="8403343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在深思和遐想中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我们会有所感悟。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这时的景与物都已经不是简简单单的景与物了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它昭示着一种道理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喻示着一种理念。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看到黎明时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我们感悟到它冲破黑暗的力量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看到朝阳时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我们同样感悟到它孕育希望的艰难。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有时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景与物也昭示着一种自然哲理。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俗话说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“万物皆有理。”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⑥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我们生活在大自然中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雄奇的山峰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广阔的原野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欢快的溪流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深沉的海洋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都会引起我们的深思。</a:t>
            </a:r>
          </a:p>
          <a:p>
            <a:r>
              <a:rPr lang="en-US" altLang="zh-CN" sz="2200" b="1" dirty="0">
                <a:latin typeface="楷体" pitchFamily="49" charset="-122"/>
                <a:ea typeface="楷体" pitchFamily="49" charset="-122"/>
              </a:rPr>
              <a:t>⑦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朝晖夕阴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寒来暑往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花开叶落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鸟语虫鸣</a:t>
            </a: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 dirty="0">
                <a:latin typeface="楷体" pitchFamily="49" charset="-122"/>
                <a:ea typeface="楷体" pitchFamily="49" charset="-122"/>
              </a:rPr>
              <a:t>都会引起我们的遐想。</a:t>
            </a:r>
          </a:p>
        </p:txBody>
      </p:sp>
      <p:sp>
        <p:nvSpPr>
          <p:cNvPr id="48131" name="矩形 2"/>
          <p:cNvSpPr>
            <a:spLocks noChangeArrowheads="1"/>
          </p:cNvSpPr>
          <p:nvPr/>
        </p:nvSpPr>
        <p:spPr bwMode="auto">
          <a:xfrm>
            <a:off x="512068" y="514280"/>
            <a:ext cx="73437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给</a:t>
            </a:r>
            <a:r>
              <a:rPr lang="zh-CN" altLang="zh-CN" sz="2600" b="1" dirty="0">
                <a:latin typeface="宋体" panose="02010600030101010101" pitchFamily="2" charset="-122"/>
              </a:rPr>
              <a:t>下列句子排列</a:t>
            </a:r>
            <a:r>
              <a:rPr lang="zh-CN" altLang="en-US" sz="2600" b="1" dirty="0">
                <a:latin typeface="宋体" panose="02010600030101010101" pitchFamily="2" charset="-122"/>
              </a:rPr>
              <a:t>顺序（</a:t>
            </a:r>
            <a:r>
              <a:rPr lang="zh-CN" altLang="zh-CN" sz="2600" b="1" dirty="0">
                <a:latin typeface="宋体" panose="02010600030101010101" pitchFamily="2" charset="-122"/>
              </a:rPr>
              <a:t>　　</a:t>
            </a:r>
            <a:r>
              <a:rPr lang="en-US" altLang="zh-CN" sz="2600" b="1" dirty="0">
                <a:latin typeface="宋体" panose="02010600030101010101" pitchFamily="2" charset="-122"/>
              </a:rPr>
              <a:t>           </a:t>
            </a:r>
            <a:r>
              <a:rPr lang="zh-CN" altLang="en-US" sz="2600" b="1" dirty="0">
                <a:latin typeface="宋体" panose="02010600030101010101" pitchFamily="2" charset="-122"/>
              </a:rPr>
              <a:t>）</a:t>
            </a:r>
            <a:endParaRPr lang="zh-CN" altLang="zh-CN" sz="2600" b="1" dirty="0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11960" y="533231"/>
            <a:ext cx="302433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600" b="1" dirty="0">
                <a:solidFill>
                  <a:srgbClr val="FF0000"/>
                </a:solidFill>
              </a:rPr>
              <a:t>⑤⑥⑦①④③②</a:t>
            </a: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347505" y="555625"/>
            <a:ext cx="244899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中国传世名画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7544" y="4083918"/>
            <a:ext cx="31999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顾恺之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洛神赋图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917" y="1482105"/>
            <a:ext cx="50180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45757" y="4083918"/>
            <a:ext cx="286488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阎立本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步辇图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s7.sinaimg.cn/mw690/0024PSEdzy6RNQNrHjUf6&amp;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" y="1491630"/>
            <a:ext cx="3387930" cy="249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timgsa.baidu.com/timg?image&amp;quality=80&amp;size=b9999_10000&amp;sec=1556110718625&amp;di=b7a283e17a058716896fd80243064a11&amp;imgtype=0&amp;src=http%3A%2F%2Fnewpic.jxnews.com.cn%2F0%2F11%2F50%2F31%2F11503153_530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" y="8036"/>
            <a:ext cx="9146913" cy="513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0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23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9" name="TextBox 48"/>
          <p:cNvSpPr txBox="1"/>
          <p:nvPr/>
        </p:nvSpPr>
        <p:spPr>
          <a:xfrm>
            <a:off x="1961710" y="1563638"/>
            <a:ext cx="5220581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21</a:t>
            </a:r>
            <a:r>
              <a:rPr lang="zh-CN" altLang="en-US" sz="51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*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梦回繁华</a:t>
            </a:r>
          </a:p>
        </p:txBody>
      </p:sp>
      <p:pic>
        <p:nvPicPr>
          <p:cNvPr id="11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17625" y="3807499"/>
            <a:ext cx="18598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唐宫仕女图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05413" y="3807499"/>
            <a:ext cx="252986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韩滉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五牛图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11" y="1180477"/>
            <a:ext cx="3701073" cy="250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" t="633"/>
          <a:stretch>
            <a:fillRect/>
          </a:stretch>
        </p:blipFill>
        <p:spPr bwMode="auto">
          <a:xfrm>
            <a:off x="4126162" y="1180925"/>
            <a:ext cx="4752601" cy="252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0993" y="4095531"/>
            <a:ext cx="386997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顾闳中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韩熙载夜宴图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20" y="915987"/>
            <a:ext cx="4274438" cy="317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541" y="915988"/>
            <a:ext cx="4176464" cy="317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69506" y="4095531"/>
            <a:ext cx="353494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黄公望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富春山居图</a:t>
            </a:r>
            <a:r>
              <a:rPr lang="en-US" altLang="zh-CN" sz="26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6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1" name="矩形 1"/>
          <p:cNvSpPr>
            <a:spLocks noChangeArrowheads="1"/>
          </p:cNvSpPr>
          <p:nvPr/>
        </p:nvSpPr>
        <p:spPr bwMode="auto">
          <a:xfrm>
            <a:off x="5499621" y="699542"/>
            <a:ext cx="1579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（中考真题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639" y="1078632"/>
            <a:ext cx="828072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2600" kern="0" dirty="0">
                <a:latin typeface="黑体" panose="02010609060101010101" pitchFamily="49" charset="-122"/>
                <a:ea typeface="黑体" panose="02010609060101010101" pitchFamily="49" charset="-122"/>
                <a:cs typeface="宋体"/>
              </a:rPr>
              <a:t>中国墨</a:t>
            </a:r>
            <a:endParaRPr lang="en-US" altLang="zh-CN" sz="2600" kern="0" dirty="0">
              <a:latin typeface="黑体" panose="02010609060101010101" pitchFamily="49" charset="-122"/>
              <a:ea typeface="黑体" panose="02010609060101010101" pitchFamily="49" charset="-122"/>
              <a:cs typeface="宋体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 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①古代文人曰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：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“有佳墨者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犹如将之有良马也。”墨在“文房四宝”中的地位不言而喻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好的墨锭常被冠以“金不换”的美名。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2007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年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乾隆的御墨在拍卖中拍出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448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万元的天价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“中国墨”引起了更多的关注。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  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②为什么墨的价值如此昂贵呢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？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这源于它制作工艺的复杂与考究。墨其实是一种“烟”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是一种以油烟、松烟等为原料纯手工制成的黑色颜料。它的制作</a:t>
            </a:r>
            <a:r>
              <a:rPr lang="zh-CN" altLang="en-US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，首先要点燃桐油、猪油等各种油类或松木取烟；再在烟中加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3700463" y="488653"/>
            <a:ext cx="1743075" cy="642937"/>
            <a:chOff x="3333750" y="555625"/>
            <a:chExt cx="1743075" cy="643766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3" y="673251"/>
              <a:ext cx="442912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679610"/>
              <a:ext cx="442913" cy="42122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679610"/>
              <a:ext cx="441325" cy="42122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687557"/>
              <a:ext cx="441325" cy="421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701" y="611188"/>
            <a:ext cx="828059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入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鸡蛋白、鱼皮胶、牛皮胶和各种香料、药材等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和成烟料团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；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然后将烟料团放入铁臼中捣练三万次左右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或用铁锤锤击一万次左右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制成墨团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；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最后把墨团放入墨模中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合紧锤砸即可制成松烟墨或油烟墨的成品——“烟墨”。</a:t>
            </a:r>
            <a:endParaRPr lang="en-US" altLang="zh-CN" sz="26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③烟墨的选择和应用直接影响到书画作品的神采，由于制作原料的差异，松烟墨色乌光泽度差，胶质轻，只宜写字；油烟墨色黑，有光泽，多用于绘画。中国画一般多用油烟墨，只有着色的画偶尔用松烟墨。墨的浓浓淡更是影响作品艺术效果的直接要素。浓墨书写时行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88" y="592138"/>
            <a:ext cx="8353425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笔实而沉，墨不浮，具有凝重沉稳，神采外耀的效果。</a:t>
            </a:r>
          </a:p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淡墨介于黑白之间，呈灰色调，给人以清远淡雅的美感。涨墨是指过量的墨水在宣纸上溢出笔画之外的现象，这种墨法既保持了笔画的基本形态，又线面交融，富有朦胱的墨趣。</a:t>
            </a:r>
            <a:endParaRPr lang="en-US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④由于人们对墨的喜爱，“墨”已经超过了它作为一种书写工具的内涵，成为构成中国文化的重要元素。从字形上看，“墨”字上“黑”下“土”，表明墨是用黑灰制成的；后来，“墨”因为它的颜色而有了“黑色”的意思；“墨”又因用它创作的艺术作品的形式，引申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416" y="627534"/>
            <a:ext cx="82811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为“诗文或书画”。“墨客”指的就是善于书写作画的文人，他们的作品被称为“墨迹”，珍贵的字画则被称为“墨宝”。</a:t>
            </a:r>
            <a:endParaRPr lang="en-US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⑤成语“胸无点墨”用来形容一个人没有学问。“惜墨如金”形容绘画写作诗文的态度极其严谨，从不轻易落笔，“舞文弄墨”常指玩弄文字技巧，而“孟母三迁”更是把“近朱者赤，近墨者黑”的内涵演化到极致了。</a:t>
            </a:r>
          </a:p>
          <a:p>
            <a:pPr algn="r">
              <a:spcAft>
                <a:spcPts val="0"/>
              </a:spcAft>
              <a:defRPr/>
            </a:pPr>
            <a:r>
              <a:rPr lang="zh-CN" altLang="en-US" sz="26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（有删改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555625"/>
            <a:ext cx="80645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b="1" kern="0" dirty="0">
                <a:latin typeface="宋体" panose="02010600030101010101" pitchFamily="2" charset="-122"/>
                <a:cs typeface="宋体"/>
              </a:rPr>
              <a:t>1.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文章开头引用名句有什么作用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？</a:t>
            </a:r>
            <a:endParaRPr lang="zh-CN" altLang="zh-CN" sz="2800" b="1" kern="1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b="1" kern="0" dirty="0">
                <a:latin typeface="宋体" panose="02010600030101010101" pitchFamily="2" charset="-122"/>
                <a:cs typeface="宋体"/>
              </a:rPr>
              <a:t>2.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选文第③段画线句子主要运用了哪种说明方法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？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有什么作用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？</a:t>
            </a:r>
            <a:endParaRPr lang="zh-CN" altLang="zh-CN" sz="2800" b="1" kern="100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800" b="1" kern="0" dirty="0">
                <a:latin typeface="宋体" panose="02010600030101010101" pitchFamily="2" charset="-122"/>
                <a:cs typeface="宋体"/>
              </a:rPr>
              <a:t>3.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下面句子中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画线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的词语能否删掉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？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为什么</a:t>
            </a:r>
            <a:r>
              <a:rPr lang="zh-CN" altLang="en-US" sz="2800" b="1" kern="0" dirty="0">
                <a:latin typeface="宋体" panose="02010600030101010101" pitchFamily="2" charset="-122"/>
                <a:cs typeface="宋体"/>
              </a:rPr>
              <a:t>？</a:t>
            </a:r>
            <a:r>
              <a:rPr lang="zh-CN" altLang="zh-CN" sz="2800" b="1" kern="0" dirty="0">
                <a:latin typeface="宋体" panose="02010600030101010101" pitchFamily="2" charset="-122"/>
                <a:cs typeface="宋体"/>
              </a:rPr>
              <a:t> </a:t>
            </a:r>
            <a:endParaRPr lang="zh-CN" altLang="zh-CN" sz="2800" b="1" kern="100" dirty="0">
              <a:latin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油烟墨色黑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有光泽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，</a:t>
            </a:r>
            <a:r>
              <a:rPr lang="zh-CN" altLang="zh-CN" sz="2800" b="1" u="sng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多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用于绘画。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宋体" panose="02010600030101010101" pitchFamily="2" charset="-122"/>
                <a:cs typeface="宋体"/>
              </a:rPr>
              <a:t>4.</a:t>
            </a:r>
            <a:r>
              <a:rPr lang="zh-CN" altLang="zh-CN" sz="2800" b="1" dirty="0">
                <a:latin typeface="宋体" panose="02010600030101010101" pitchFamily="2" charset="-122"/>
                <a:cs typeface="宋体"/>
              </a:rPr>
              <a:t>阅读全文</a:t>
            </a:r>
            <a:r>
              <a:rPr lang="zh-CN" altLang="en-US" sz="2800" b="1" dirty="0">
                <a:latin typeface="宋体" panose="02010600030101010101" pitchFamily="2" charset="-122"/>
                <a:cs typeface="宋体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  <a:cs typeface="宋体"/>
              </a:rPr>
              <a:t>说说本文是从哪些方面介绍中国墨的</a:t>
            </a:r>
            <a:r>
              <a:rPr lang="zh-CN" altLang="en-US" sz="2800" b="1" dirty="0">
                <a:latin typeface="宋体" panose="02010600030101010101" pitchFamily="2" charset="-122"/>
                <a:cs typeface="宋体"/>
              </a:rPr>
              <a:t>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800" y="836960"/>
            <a:ext cx="8280400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1.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文中开头引用名句的作用是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①引用说明对象“墨”。②激发读者阅读兴趣。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2.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运用分类别的说明方法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条理清晰地说明了墨的浓淡更是影响作品艺术效果的直接要素。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3.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不能删去。“多”表范围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说明油烟墨色黑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有光泽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大多数用于绘画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不排除特殊情况。去掉后就变成了都用于绘画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太绝对了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与事实不符。“多”体现了说明文语言的准确性严密性。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/>
              </a:rPr>
              <a:t>4.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文章是从墨的制作过程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或墨价值昂贵的原因或墨制作工艺的复杂与考究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、墨的选择和应用、墨的意义的演变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或墨的文化内涵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三个方面来介绍中国墨的。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45122" y="43651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1"/>
          <p:cNvSpPr>
            <a:spLocks noChangeArrowheads="1"/>
          </p:cNvSpPr>
          <p:nvPr/>
        </p:nvSpPr>
        <p:spPr bwMode="auto">
          <a:xfrm>
            <a:off x="317218" y="4155926"/>
            <a:ext cx="87912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（局部），写一篇说明文描绘图中的场景。</a:t>
            </a:r>
          </a:p>
        </p:txBody>
      </p:sp>
      <p:grpSp>
        <p:nvGrpSpPr>
          <p:cNvPr id="10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20" y="636836"/>
            <a:ext cx="7950360" cy="34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3"/>
          <p:cNvSpPr txBox="1">
            <a:spLocks noChangeArrowheads="1"/>
          </p:cNvSpPr>
          <p:nvPr/>
        </p:nvSpPr>
        <p:spPr bwMode="auto">
          <a:xfrm>
            <a:off x="651727" y="1419225"/>
            <a:ext cx="783419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39750" y="914400"/>
            <a:ext cx="80645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通读课文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概括文章的主要内容。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学习作者说明事物的顺序和方法。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品味文章的语言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把握其既有科学性又富有文学色彩的特点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激发对祖国传统文化的热爱。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" name="组合 8"/>
          <p:cNvGrpSpPr>
            <a:grpSpLocks/>
          </p:cNvGrpSpPr>
          <p:nvPr/>
        </p:nvGrpSpPr>
        <p:grpSpPr bwMode="auto">
          <a:xfrm>
            <a:off x="1588" y="31750"/>
            <a:ext cx="2006600" cy="523239"/>
            <a:chOff x="70" y="-63"/>
            <a:chExt cx="3161" cy="823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学习目标</a:t>
              </a:r>
              <a:endParaRPr kumimoji="1" lang="en-US" altLang="zh-CN" sz="2800" dirty="0"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1" name="组合 1"/>
          <p:cNvGrpSpPr>
            <a:grpSpLocks/>
          </p:cNvGrpSpPr>
          <p:nvPr/>
        </p:nvGrpSpPr>
        <p:grpSpPr bwMode="auto">
          <a:xfrm>
            <a:off x="3700463" y="564853"/>
            <a:ext cx="1743075" cy="566737"/>
            <a:chOff x="3406775" y="598488"/>
            <a:chExt cx="1743075" cy="566737"/>
          </a:xfrm>
        </p:grpSpPr>
        <p:sp>
          <p:nvSpPr>
            <p:cNvPr id="12" name="圆角矩形 11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9572" y="1203598"/>
            <a:ext cx="77048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毛宁，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年生，浙江财经大学艺术学院副教授，主讲中外美术史、美术鉴赏等课程。代表论著有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龙门石窟天王力士造像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兼论中国佛教艺术的本土化和世俗化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从女神头像到钟虡铜人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试论先秦人物雕塑的风格演变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11"/>
          <p:cNvSpPr>
            <a:spLocks noChangeArrowheads="1"/>
          </p:cNvSpPr>
          <p:nvPr/>
        </p:nvSpPr>
        <p:spPr bwMode="auto">
          <a:xfrm>
            <a:off x="683568" y="1671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汴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31268" y="1671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梁</a:t>
            </a: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1560" y="1276350"/>
            <a:ext cx="816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dirty="0">
                <a:latin typeface="汉语拼音" panose="000B0604020202020204"/>
                <a:ea typeface="楷体" pitchFamily="49" charset="-122"/>
                <a:cs typeface="汉语拼音" panose="000B0604020202020204" pitchFamily="34" charset="0"/>
              </a:rPr>
              <a:t>biàn</a:t>
            </a:r>
            <a:endParaRPr lang="zh-CN" altLang="en-US" sz="2800" dirty="0">
              <a:latin typeface="汉语拼音" panose="000B0604020202020204"/>
              <a:cs typeface="汉语拼音" panose="000B0604020202020204" pitchFamily="34" charset="0"/>
            </a:endParaRPr>
          </a:p>
        </p:txBody>
      </p:sp>
      <p:sp>
        <p:nvSpPr>
          <p:cNvPr id="15367" name="矩形 16"/>
          <p:cNvSpPr>
            <a:spLocks noChangeArrowheads="1"/>
          </p:cNvSpPr>
          <p:nvPr/>
        </p:nvSpPr>
        <p:spPr bwMode="auto">
          <a:xfrm>
            <a:off x="2843808" y="167163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擅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64533" y="167163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长</a:t>
            </a: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771800" y="1276350"/>
            <a:ext cx="875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dirty="0">
                <a:latin typeface="汉语拼音" panose="000B0604020202020204"/>
                <a:ea typeface="楷体" pitchFamily="49" charset="-122"/>
                <a:cs typeface="汉语拼音" panose="000B0604020202020204" pitchFamily="34" charset="0"/>
              </a:rPr>
              <a:t>shàn</a:t>
            </a:r>
            <a:endParaRPr lang="zh-CN" altLang="en-US" sz="2800" dirty="0">
              <a:latin typeface="汉语拼音" panose="000B0604020202020204"/>
              <a:cs typeface="汉语拼音" panose="000B0604020202020204" pitchFamily="34" charset="0"/>
            </a:endParaRPr>
          </a:p>
        </p:txBody>
      </p:sp>
      <p:sp>
        <p:nvSpPr>
          <p:cNvPr id="15370" name="矩形 19"/>
          <p:cNvSpPr>
            <a:spLocks noChangeArrowheads="1"/>
          </p:cNvSpPr>
          <p:nvPr/>
        </p:nvSpPr>
        <p:spPr bwMode="auto">
          <a:xfrm>
            <a:off x="5024983" y="167163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跋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745708" y="1671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涉</a:t>
            </a:r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042658" y="127635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dirty="0">
                <a:latin typeface="汉语拼音" panose="000B0604020202020204"/>
                <a:ea typeface="楷体" pitchFamily="49" charset="-122"/>
                <a:cs typeface="汉语拼音" panose="000B0604020202020204" pitchFamily="34" charset="0"/>
              </a:rPr>
              <a:t>bá</a:t>
            </a:r>
            <a:endParaRPr lang="zh-CN" altLang="en-US" sz="2800" dirty="0">
              <a:latin typeface="汉语拼音" panose="000B0604020202020204"/>
              <a:cs typeface="汉语拼音" panose="000B0604020202020204" pitchFamily="34" charset="0"/>
            </a:endParaRPr>
          </a:p>
        </p:txBody>
      </p:sp>
      <p:sp>
        <p:nvSpPr>
          <p:cNvPr id="15373" name="矩形 22"/>
          <p:cNvSpPr>
            <a:spLocks noChangeArrowheads="1"/>
          </p:cNvSpPr>
          <p:nvPr/>
        </p:nvSpPr>
        <p:spPr bwMode="auto">
          <a:xfrm>
            <a:off x="610989" y="3832225"/>
            <a:ext cx="1214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舳舻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92077" y="3832225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相接</a:t>
            </a:r>
            <a:endParaRPr lang="zh-CN" altLang="en-US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37932" y="3508375"/>
            <a:ext cx="11977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dirty="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zhú lú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878587" y="38322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络</a:t>
            </a:r>
            <a:endParaRPr lang="zh-CN" altLang="en-US"/>
          </a:p>
        </p:txBody>
      </p:sp>
      <p:sp>
        <p:nvSpPr>
          <p:cNvPr id="15377" name="矩形 26"/>
          <p:cNvSpPr>
            <a:spLocks noChangeArrowheads="1"/>
          </p:cNvSpPr>
          <p:nvPr/>
        </p:nvSpPr>
        <p:spPr bwMode="auto">
          <a:xfrm>
            <a:off x="6526287" y="3832225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绎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173987" y="3832225"/>
            <a:ext cx="1214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不绝</a:t>
            </a:r>
            <a:endParaRPr lang="zh-CN" altLang="en-US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611058" y="3508375"/>
            <a:ext cx="4812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yì</a:t>
            </a:r>
            <a:endParaRPr lang="zh-CN" altLang="en-US" sz="28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275856" y="264318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沉</a:t>
            </a:r>
            <a:endParaRPr lang="zh-CN" altLang="en-US"/>
          </a:p>
        </p:txBody>
      </p:sp>
      <p:sp>
        <p:nvSpPr>
          <p:cNvPr id="15381" name="矩形 30"/>
          <p:cNvSpPr>
            <a:spLocks noChangeArrowheads="1"/>
          </p:cNvSpPr>
          <p:nvPr/>
        </p:nvSpPr>
        <p:spPr bwMode="auto">
          <a:xfrm>
            <a:off x="3852118" y="26431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檀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428381" y="2643188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香</a:t>
            </a:r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52118" y="2355850"/>
            <a:ext cx="756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tán</a:t>
            </a:r>
            <a:endParaRPr lang="zh-CN" altLang="en-US" sz="28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30671" y="26431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田</a:t>
            </a:r>
            <a:endParaRPr lang="zh-CN" altLang="en-US"/>
          </a:p>
        </p:txBody>
      </p:sp>
      <p:sp>
        <p:nvSpPr>
          <p:cNvPr id="15385" name="矩形 34"/>
          <p:cNvSpPr>
            <a:spLocks noChangeArrowheads="1"/>
          </p:cNvSpPr>
          <p:nvPr/>
        </p:nvSpPr>
        <p:spPr bwMode="auto">
          <a:xfrm>
            <a:off x="1349808" y="264318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畴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278371" y="2355850"/>
            <a:ext cx="989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chóu</a:t>
            </a:r>
            <a:endParaRPr lang="zh-CN" altLang="en-US" sz="28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387" name="矩形 36"/>
          <p:cNvSpPr>
            <a:spLocks noChangeArrowheads="1"/>
          </p:cNvSpPr>
          <p:nvPr/>
        </p:nvSpPr>
        <p:spPr bwMode="auto">
          <a:xfrm>
            <a:off x="7020719" y="1671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岔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668419" y="1671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道</a:t>
            </a:r>
            <a:endParaRPr lang="zh-CN" altLang="en-US"/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948264" y="1276350"/>
            <a:ext cx="6976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>
                <a:latin typeface="汉语拼音" panose="000B0604020202020204"/>
                <a:ea typeface="楷体" pitchFamily="49" charset="-122"/>
                <a:cs typeface="汉语拼音" panose="000B0604020202020204" pitchFamily="34" charset="0"/>
              </a:rPr>
              <a:t>chà</a:t>
            </a:r>
            <a:endParaRPr lang="zh-CN" altLang="en-US" sz="2800">
              <a:latin typeface="汉语拼音" panose="000B0604020202020204"/>
              <a:cs typeface="汉语拼音" panose="000B0604020202020204" pitchFamily="34" charset="0"/>
            </a:endParaRPr>
          </a:p>
        </p:txBody>
      </p:sp>
      <p:sp>
        <p:nvSpPr>
          <p:cNvPr id="15390" name="矩形 39"/>
          <p:cNvSpPr>
            <a:spLocks noChangeArrowheads="1"/>
          </p:cNvSpPr>
          <p:nvPr/>
        </p:nvSpPr>
        <p:spPr bwMode="auto">
          <a:xfrm>
            <a:off x="3708400" y="3832225"/>
            <a:ext cx="1212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遒劲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654152" y="3508375"/>
            <a:ext cx="16041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dirty="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qiú jìnɡ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392" name="矩形 41"/>
          <p:cNvSpPr>
            <a:spLocks noChangeArrowheads="1"/>
          </p:cNvSpPr>
          <p:nvPr/>
        </p:nvSpPr>
        <p:spPr bwMode="auto">
          <a:xfrm>
            <a:off x="7524923" y="26431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踵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380461" y="2355850"/>
            <a:ext cx="11849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zhǒng</a:t>
            </a:r>
            <a:endParaRPr lang="zh-CN" altLang="en-US" sz="280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796136" y="2643188"/>
            <a:ext cx="1728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摩肩接</a:t>
            </a:r>
            <a:endParaRPr lang="zh-CN" altLang="en-US"/>
          </a:p>
        </p:txBody>
      </p:sp>
      <p:grpSp>
        <p:nvGrpSpPr>
          <p:cNvPr id="45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6" name="圆角矩形 45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50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5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菱形 5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1" grpId="0"/>
      <p:bldP spid="22" grpId="0"/>
      <p:bldP spid="24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6" grpId="0"/>
      <p:bldP spid="38" grpId="0"/>
      <p:bldP spid="39" grpId="0"/>
      <p:bldP spid="41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347492" y="1419622"/>
            <a:ext cx="33401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）冠冕（     ）冠军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699792" y="2034252"/>
            <a:ext cx="5453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冠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3274467" y="1767285"/>
            <a:ext cx="230187" cy="1294804"/>
          </a:xfrm>
          <a:prstGeom prst="leftBrace">
            <a:avLst>
              <a:gd name="adj1" fmla="val 53292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779292" y="1640285"/>
            <a:ext cx="1223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guān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779292" y="2522215"/>
            <a:ext cx="1296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guàn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5" name="组合 2"/>
          <p:cNvGrpSpPr>
            <a:grpSpLocks/>
          </p:cNvGrpSpPr>
          <p:nvPr/>
        </p:nvGrpSpPr>
        <p:grpSpPr bwMode="auto">
          <a:xfrm>
            <a:off x="515938" y="555625"/>
            <a:ext cx="1497012" cy="643766"/>
            <a:chOff x="752475" y="598488"/>
            <a:chExt cx="1497013" cy="643765"/>
          </a:xfrm>
        </p:grpSpPr>
        <p:sp>
          <p:nvSpPr>
            <p:cNvPr id="26" name="圆角矩形 25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grpSp>
        <p:nvGrpSpPr>
          <p:cNvPr id="40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菱形 4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918377" y="1779588"/>
            <a:ext cx="344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tán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）香</a:t>
            </a:r>
          </a:p>
        </p:txBody>
      </p:sp>
      <p:sp>
        <p:nvSpPr>
          <p:cNvPr id="17415" name="TextBox 3"/>
          <p:cNvSpPr txBox="1">
            <a:spLocks noChangeArrowheads="1"/>
          </p:cNvSpPr>
          <p:nvPr/>
        </p:nvSpPr>
        <p:spPr bwMode="auto">
          <a:xfrm>
            <a:off x="4841089" y="1779588"/>
            <a:ext cx="23952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fù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）盖</a:t>
            </a:r>
          </a:p>
        </p:txBody>
      </p:sp>
      <p:sp>
        <p:nvSpPr>
          <p:cNvPr id="17416" name="TextBox 4"/>
          <p:cNvSpPr txBox="1">
            <a:spLocks noChangeArrowheads="1"/>
          </p:cNvSpPr>
          <p:nvPr/>
        </p:nvSpPr>
        <p:spPr bwMode="auto">
          <a:xfrm>
            <a:off x="4842677" y="2651125"/>
            <a:ext cx="19030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lǚ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45739" y="170815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檀</a:t>
            </a:r>
          </a:p>
        </p:txBody>
      </p:sp>
      <p:sp>
        <p:nvSpPr>
          <p:cNvPr id="17418" name="TextBox 9"/>
          <p:cNvSpPr txBox="1">
            <a:spLocks noChangeArrowheads="1"/>
          </p:cNvSpPr>
          <p:nvPr/>
        </p:nvSpPr>
        <p:spPr bwMode="auto">
          <a:xfrm>
            <a:off x="991402" y="2643188"/>
            <a:ext cx="317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shàn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）长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245739" y="26431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擅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702477" y="1995488"/>
            <a:ext cx="273050" cy="11525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591852" y="1924050"/>
            <a:ext cx="249237" cy="13303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814276" y="17795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覆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671401" y="26431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履</a:t>
            </a:r>
          </a:p>
        </p:txBody>
      </p:sp>
      <p:sp>
        <p:nvSpPr>
          <p:cNvPr id="17424" name="矩形 24"/>
          <p:cNvSpPr>
            <a:spLocks noChangeArrowheads="1"/>
          </p:cNvSpPr>
          <p:nvPr/>
        </p:nvSpPr>
        <p:spPr bwMode="auto">
          <a:xfrm>
            <a:off x="6535497" y="2624594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带</a:t>
            </a:r>
          </a:p>
        </p:txBody>
      </p:sp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515938" y="555625"/>
            <a:ext cx="1497012" cy="643766"/>
            <a:chOff x="752475" y="598488"/>
            <a:chExt cx="1497013" cy="643765"/>
          </a:xfrm>
        </p:grpSpPr>
        <p:sp>
          <p:nvSpPr>
            <p:cNvPr id="25" name="圆角矩形 24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形近字</a:t>
              </a:r>
            </a:p>
          </p:txBody>
        </p:sp>
      </p:grpSp>
      <p:grpSp>
        <p:nvGrpSpPr>
          <p:cNvPr id="29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菱形 3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矩形 17"/>
          <p:cNvSpPr>
            <a:spLocks noChangeArrowheads="1"/>
          </p:cNvSpPr>
          <p:nvPr/>
        </p:nvSpPr>
        <p:spPr bwMode="auto">
          <a:xfrm>
            <a:off x="250825" y="1185317"/>
            <a:ext cx="11897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擅长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259632" y="1191667"/>
            <a:ext cx="32484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在某方面有特长。</a:t>
            </a:r>
            <a:endParaRPr lang="zh-CN" altLang="zh-CN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0" name="矩形 19"/>
          <p:cNvSpPr>
            <a:spLocks noChangeArrowheads="1"/>
          </p:cNvSpPr>
          <p:nvPr/>
        </p:nvSpPr>
        <p:spPr bwMode="auto">
          <a:xfrm>
            <a:off x="4962836" y="1185317"/>
            <a:ext cx="11897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田畴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971644" y="1185317"/>
            <a:ext cx="24408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田地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田野。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2" name="矩形 21"/>
          <p:cNvSpPr>
            <a:spLocks noChangeArrowheads="1"/>
          </p:cNvSpPr>
          <p:nvPr/>
        </p:nvSpPr>
        <p:spPr bwMode="auto">
          <a:xfrm>
            <a:off x="250825" y="1522115"/>
            <a:ext cx="11897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摄取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59632" y="1563390"/>
            <a:ext cx="32484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吸收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营养等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4" name="矩形 23"/>
          <p:cNvSpPr>
            <a:spLocks noChangeArrowheads="1"/>
          </p:cNvSpPr>
          <p:nvPr/>
        </p:nvSpPr>
        <p:spPr bwMode="auto">
          <a:xfrm>
            <a:off x="4962836" y="1552277"/>
            <a:ext cx="11897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遒劲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971644" y="1563390"/>
            <a:ext cx="201622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雄健有力。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250825" y="1892821"/>
            <a:ext cx="118974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题跋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  <a:p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50" name="矩形 25"/>
          <p:cNvSpPr>
            <a:spLocks noChangeArrowheads="1"/>
          </p:cNvSpPr>
          <p:nvPr/>
        </p:nvSpPr>
        <p:spPr bwMode="auto">
          <a:xfrm>
            <a:off x="1259632" y="1927746"/>
            <a:ext cx="748823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写在书籍、字画等前后的文字。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“题”指写在前面的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“跋”指写在后面的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总称题跋。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内容多为品评、鉴赏、考订、记事等。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" name="组合 1"/>
          <p:cNvGrpSpPr>
            <a:grpSpLocks/>
          </p:cNvGrpSpPr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27" name="圆角矩形 26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grpSp>
        <p:nvGrpSpPr>
          <p:cNvPr id="32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" name="矩形 11"/>
          <p:cNvSpPr>
            <a:spLocks noChangeArrowheads="1"/>
          </p:cNvSpPr>
          <p:nvPr/>
        </p:nvSpPr>
        <p:spPr bwMode="auto">
          <a:xfrm>
            <a:off x="250825" y="3091130"/>
            <a:ext cx="18598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摩肩接踵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4" name="矩形 12"/>
          <p:cNvSpPr>
            <a:spLocks noChangeArrowheads="1"/>
          </p:cNvSpPr>
          <p:nvPr/>
        </p:nvSpPr>
        <p:spPr bwMode="auto">
          <a:xfrm>
            <a:off x="1879425" y="3091130"/>
            <a:ext cx="686844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肩挨肩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脚碰脚。形容人很多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很拥挤。踵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脚后跟。</a:t>
            </a:r>
            <a:endParaRPr lang="zh-CN" altLang="zh-CN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3"/>
          <p:cNvSpPr>
            <a:spLocks noChangeArrowheads="1"/>
          </p:cNvSpPr>
          <p:nvPr/>
        </p:nvSpPr>
        <p:spPr bwMode="auto">
          <a:xfrm>
            <a:off x="250825" y="3830915"/>
            <a:ext cx="18598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络绎不绝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7" name="矩形 14"/>
          <p:cNvSpPr>
            <a:spLocks noChangeArrowheads="1"/>
          </p:cNvSpPr>
          <p:nvPr/>
        </p:nvSpPr>
        <p:spPr bwMode="auto">
          <a:xfrm>
            <a:off x="1879425" y="3830915"/>
            <a:ext cx="66715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人、车等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往来不断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前后相接。</a:t>
            </a:r>
            <a:endParaRPr lang="zh-CN" altLang="en-US" sz="2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15"/>
          <p:cNvSpPr>
            <a:spLocks noChangeArrowheads="1"/>
          </p:cNvSpPr>
          <p:nvPr/>
        </p:nvSpPr>
        <p:spPr bwMode="auto">
          <a:xfrm>
            <a:off x="250825" y="4239547"/>
            <a:ext cx="185980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细致入微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9" name="矩形 16"/>
          <p:cNvSpPr>
            <a:spLocks noChangeArrowheads="1"/>
          </p:cNvSpPr>
          <p:nvPr/>
        </p:nvSpPr>
        <p:spPr bwMode="auto">
          <a:xfrm>
            <a:off x="1879425" y="4239547"/>
            <a:ext cx="608587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连很细小的问题都考虑到了。</a:t>
            </a:r>
            <a:endParaRPr lang="zh-CN" altLang="zh-CN" sz="2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18450" grpId="0"/>
      <p:bldP spid="24" grpId="0"/>
      <p:bldP spid="37" grpId="0"/>
      <p:bldP spid="39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4072</Words>
  <Application>Microsoft Office PowerPoint</Application>
  <PresentationFormat>全屏显示(16:9)</PresentationFormat>
  <Paragraphs>263</Paragraphs>
  <Slides>39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Calibri</vt:lpstr>
      <vt:lpstr>微软雅黑</vt:lpstr>
      <vt:lpstr>楷体</vt:lpstr>
      <vt:lpstr>Xingkai SC</vt:lpstr>
      <vt:lpstr>汉语拼音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663</cp:revision>
  <dcterms:created xsi:type="dcterms:W3CDTF">2018-11-06T06:39:21Z</dcterms:created>
  <dcterms:modified xsi:type="dcterms:W3CDTF">2020-03-27T07:48:02Z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